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851" r:id="rId3"/>
    <p:sldId id="863" r:id="rId4"/>
    <p:sldId id="862" r:id="rId5"/>
    <p:sldId id="861" r:id="rId6"/>
    <p:sldId id="858" r:id="rId7"/>
    <p:sldId id="859" r:id="rId8"/>
    <p:sldId id="852" r:id="rId9"/>
    <p:sldId id="857" r:id="rId10"/>
    <p:sldId id="372" r:id="rId11"/>
    <p:sldId id="386" r:id="rId12"/>
    <p:sldId id="275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72407006723118"/>
          <c:y val="3.0462661760658989E-2"/>
          <c:w val="0.66523571691364858"/>
          <c:h val="0.85864082014120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UC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Sheet2!$I$2:$I$9</c:f>
              <c:strCache>
                <c:ptCount val="8"/>
                <c:pt idx="0">
                  <c:v>01-ฝากครรภ์ (ANC)</c:v>
                </c:pt>
                <c:pt idx="1">
                  <c:v>02-กลุ่มอาการดาวน์ในหญิงตั้งครรภ์</c:v>
                </c:pt>
                <c:pt idx="2">
                  <c:v>03_หญิงตั้งครรภ์และสามี ตรวจยืนยันThalassemia (Hb typing) </c:v>
                </c:pt>
                <c:pt idx="3">
                  <c:v>05-คัดกรองมะเร็งปากมดลูก</c:v>
                </c:pt>
                <c:pt idx="4">
                  <c:v>06-บริการแว่นตาสำหรับเด็กที่มีสายตาผิดปกติ</c:v>
                </c:pt>
                <c:pt idx="5">
                  <c:v>07-บริการคุมกำเนิดกึ่งถาวรในวัยรุ่น (&lt;20ปี)</c:v>
                </c:pt>
                <c:pt idx="6">
                  <c:v>08-บริการคุมกำเนิดกึ่งถาวร (หญิง 20ปี+)</c:v>
                </c:pt>
                <c:pt idx="7">
                  <c:v>09-การยุติการตั้งครรภ์ที่ไม่ปลอดภัย</c:v>
                </c:pt>
              </c:strCache>
            </c:strRef>
          </c:cat>
          <c:val>
            <c:numRef>
              <c:f>Sheet2!$J$2:$J$9</c:f>
              <c:numCache>
                <c:formatCode>General</c:formatCode>
                <c:ptCount val="8"/>
                <c:pt idx="0">
                  <c:v>55994</c:v>
                </c:pt>
                <c:pt idx="1">
                  <c:v>7449</c:v>
                </c:pt>
                <c:pt idx="2">
                  <c:v>2200</c:v>
                </c:pt>
                <c:pt idx="3">
                  <c:v>21502</c:v>
                </c:pt>
                <c:pt idx="4">
                  <c:v>478</c:v>
                </c:pt>
                <c:pt idx="5">
                  <c:v>2206</c:v>
                </c:pt>
                <c:pt idx="6">
                  <c:v>173</c:v>
                </c:pt>
                <c:pt idx="7">
                  <c:v>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7-46D5-8D57-58D30F96E8E3}"/>
            </c:ext>
          </c:extLst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nonUC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Sheet2!$I$2:$I$9</c:f>
              <c:strCache>
                <c:ptCount val="8"/>
                <c:pt idx="0">
                  <c:v>01-ฝากครรภ์ (ANC)</c:v>
                </c:pt>
                <c:pt idx="1">
                  <c:v>02-กลุ่มอาการดาวน์ในหญิงตั้งครรภ์</c:v>
                </c:pt>
                <c:pt idx="2">
                  <c:v>03_หญิงตั้งครรภ์และสามี ตรวจยืนยันThalassemia (Hb typing) </c:v>
                </c:pt>
                <c:pt idx="3">
                  <c:v>05-คัดกรองมะเร็งปากมดลูก</c:v>
                </c:pt>
                <c:pt idx="4">
                  <c:v>06-บริการแว่นตาสำหรับเด็กที่มีสายตาผิดปกติ</c:v>
                </c:pt>
                <c:pt idx="5">
                  <c:v>07-บริการคุมกำเนิดกึ่งถาวรในวัยรุ่น (&lt;20ปี)</c:v>
                </c:pt>
                <c:pt idx="6">
                  <c:v>08-บริการคุมกำเนิดกึ่งถาวร (หญิง 20ปี+)</c:v>
                </c:pt>
                <c:pt idx="7">
                  <c:v>09-การยุติการตั้งครรภ์ที่ไม่ปลอดภัย</c:v>
                </c:pt>
              </c:strCache>
            </c:strRef>
          </c:cat>
          <c:val>
            <c:numRef>
              <c:f>Sheet2!$K$2:$K$9</c:f>
              <c:numCache>
                <c:formatCode>General</c:formatCode>
                <c:ptCount val="8"/>
                <c:pt idx="0">
                  <c:v>15956</c:v>
                </c:pt>
                <c:pt idx="1">
                  <c:v>5381</c:v>
                </c:pt>
                <c:pt idx="2">
                  <c:v>1398</c:v>
                </c:pt>
                <c:pt idx="3">
                  <c:v>6564</c:v>
                </c:pt>
                <c:pt idx="4">
                  <c:v>6</c:v>
                </c:pt>
                <c:pt idx="5">
                  <c:v>66</c:v>
                </c:pt>
                <c:pt idx="6">
                  <c:v>52</c:v>
                </c:pt>
                <c:pt idx="7">
                  <c:v>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7-46D5-8D57-58D30F96E8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713763296"/>
        <c:axId val="1713764128"/>
      </c:barChart>
      <c:catAx>
        <c:axId val="171376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713764128"/>
        <c:crosses val="autoZero"/>
        <c:auto val="1"/>
        <c:lblAlgn val="ctr"/>
        <c:lblOffset val="100"/>
        <c:noMultiLvlLbl val="0"/>
      </c:catAx>
      <c:valAx>
        <c:axId val="1713764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7137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37971452723814"/>
          <c:y val="8.6029435173842164E-2"/>
          <c:w val="0.1308543387897686"/>
          <c:h val="8.0811314229442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18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583E-331E-402F-A159-12CF60E3B591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9935-9A02-4591-A1A4-9828AA1912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9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9B2E-4236-41D1-BB44-7B94F276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27897-128F-4E51-8E04-3CCB655D6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F3E1-B81E-4EA3-B977-58771C1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DB071-EE15-46F3-80AF-E3435C9D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0DAE-2C40-4BF3-B277-EA943743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78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C316-7A4A-4341-89AF-C923B70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3E2DF-87A6-46BD-85DF-425D44CA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1E1E-72E1-4E27-839A-82DADCB3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E9D4-31A8-4CA4-AABE-8DE3DC9A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327C-8903-46B3-B76D-8448F0D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3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C276F-B04B-4FCC-8168-5A35CCF2A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38BD4-207A-45E9-AC27-B5108C17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8D72-8C73-43FF-B744-7AC5F49C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62CC3-F76C-43DB-BEE7-871773BA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0BC31-4B06-4516-A5CD-1510B455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117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9CD4-3BDF-4D76-8019-B370B523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2845-B1CB-4F79-B99A-9D9D71EF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34BB6-8619-4A9F-BBFC-0A5F3466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7FF8-48F0-42BE-886C-C5402C42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BF0C7-EB10-427E-B4BE-11316657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176D-6597-41DB-83DF-7C73A723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10753-66CE-40EF-87DA-99DCE15F0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326F-ED59-44FA-B753-FF9113B0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CA7B-82AE-4324-8F33-50E13CAC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F9DA-8E41-4651-8D5E-E1AB7F74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695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1416-F69A-449C-8E67-B3E39647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C2C5-E7CF-40FA-A179-4FA22425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0BF35-C7B7-47A0-9339-5EC017F5F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6FB72-E24D-451A-BAFB-8EA54A2F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A8AA1-D8EC-45B8-B861-79ADD8BA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BF1EC-3F09-4C98-B920-761C8B93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896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8029-6255-4569-AA7C-6EA5BF7A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4363E-A06B-453B-B235-0FB184C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A6DD8-E99D-4E0E-801E-37A587A1E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ACB8D-C5B2-4891-9B48-3A8BDB1A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5B0F3-816D-43BE-8D96-83EB33134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A7702-8AF0-4FF3-868D-62C65EEB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89BAD-F7A0-4405-95AD-12D96BF1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4374A-1A9E-4D9F-B4A5-766659AE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14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8DAC-9670-4D18-94CF-68086E98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913C4-1133-445A-9627-E58845CF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3894B-B091-4AF2-A790-EE074FDC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EE51D-5C5C-45BA-92FF-6E9DB755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1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28770-D18D-4BAA-8806-6685C46E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CD822-15CC-40B8-BBC6-23E71062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63BF-68E4-492F-A889-4AA76093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1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F632-D947-4988-81C2-8CC02F2D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92FD-68E2-4966-9229-BC91B47B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F41AF-E966-4B02-9453-FA9075E4F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E433E-CC21-464B-B927-31566E9E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0FAE1-70B1-4079-BE68-09C55355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3BDFA-487C-4593-AF63-71884BB0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08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672D-5641-4029-B14A-70DC414F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B0CE6-ADBD-4CF6-94DA-0FC8B1B9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369AE-C234-437F-9AB1-55965303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56F2A-BF72-4720-AE9C-CC0F2BBE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5B070-AB00-41B6-AE27-51A77EEC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3CA00-AB30-469B-8F00-9F3CD2C4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13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222D7-5CDF-44A8-AC06-442C8C3B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CDA9B-C3CF-4C06-9463-23CB4AE8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3EE6A-AFEB-417E-95F8-480243B2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0AFB-D471-4630-AEF5-68C3A1C2176A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F0A88-87EF-4203-8A39-8BD92DE89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E315-E16F-4B51-9BD1-50843CE3C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002E-3958-4007-9576-4F99EE0C33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1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medata.nhso.go.th/appcenter/m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ta.nhso.go.th/appcenter/m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ta.nhso.go.th/appcenter/m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ta.nhso.go.th/appcenter/m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ta.nhso.go.th/appcenter/m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ta.nhso.go.th/appcenter/m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7FA1-2D08-4546-8A9B-BB6BABBC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40" y="1677462"/>
            <a:ext cx="10399594" cy="2184854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การติดตาม กำกับ การบริการงานส่งเสริมป้องกันโรค</a:t>
            </a:r>
            <a:b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ของหน่วยบริการใน พื้นที่ สปสช.เขต </a:t>
            </a:r>
            <a:r>
              <a:rPr lang="en-US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 </a:t>
            </a:r>
            <a: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ราชบุรี</a:t>
            </a:r>
            <a:b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en-US" sz="49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2565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0F99F-79B2-4921-8D06-36D41775A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173189"/>
            <a:ext cx="9144000" cy="1015663"/>
          </a:xfrm>
        </p:spPr>
        <p:txBody>
          <a:bodyPr>
            <a:normAutofit/>
          </a:bodyPr>
          <a:lstStyle/>
          <a:p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ข้อมูลนำเสนอยึดตามข้อมูลที่ส่งในปีงบประมาณ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2565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FF5FF-ED86-45C0-AD94-0EB9B7E8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92" y="460717"/>
            <a:ext cx="1945815" cy="847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60892-69D0-5E06-CA2F-9BF41DF06348}"/>
              </a:ext>
            </a:extLst>
          </p:cNvPr>
          <p:cNvSpPr txBox="1"/>
          <p:nvPr/>
        </p:nvSpPr>
        <p:spPr>
          <a:xfrm>
            <a:off x="3038901" y="3980780"/>
            <a:ext cx="6114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</a:p>
          <a:p>
            <a:pPr algn="ctr"/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อนุกรรมการหลักประกันสุขภาพระดับเขตพื้นที่ เขต </a:t>
            </a:r>
            <a:r>
              <a:rPr lang="en-US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  <a:p>
            <a:pPr algn="ctr"/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 </a:t>
            </a:r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000" b="1" dirty="0">
                <a:solidFill>
                  <a:srgbClr val="5982DB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2000" b="1" dirty="0">
              <a:solidFill>
                <a:srgbClr val="5982DB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AD0DB-878B-806F-5A1D-14E705094FEA}"/>
              </a:ext>
            </a:extLst>
          </p:cNvPr>
          <p:cNvSpPr txBox="1">
            <a:spLocks/>
          </p:cNvSpPr>
          <p:nvPr/>
        </p:nvSpPr>
        <p:spPr>
          <a:xfrm>
            <a:off x="9403309" y="167944"/>
            <a:ext cx="2393532" cy="1147894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ts val="450"/>
              </a:spcBef>
              <a:buNone/>
              <a:defRPr sz="3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9205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B8053D-F84B-425D-80DD-3BC91960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48" y="167728"/>
            <a:ext cx="10515600" cy="595862"/>
          </a:xfr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สรุปกรอบการบริการแว่นตาสำหรับเด็กที่มีภาวะสายตาผิดปกติ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B66FAE-F952-4FAF-8800-878614A403CB}"/>
              </a:ext>
            </a:extLst>
          </p:cNvPr>
          <p:cNvSpPr/>
          <p:nvPr/>
        </p:nvSpPr>
        <p:spPr>
          <a:xfrm>
            <a:off x="3767463" y="856843"/>
            <a:ext cx="3167910" cy="8614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ครูคัดกรองสายตา นร. เด็กไทยทุกคน </a:t>
            </a:r>
          </a:p>
          <a:p>
            <a:r>
              <a:rPr lang="th-TH" sz="18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เน้น ป.</a:t>
            </a:r>
            <a:r>
              <a:rPr lang="en-US" sz="18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(3-12 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ปี หรือ อ.1 – ป6)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สายตาแย่ ตั้งแต่ 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20/50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D68616-F8C9-4913-A036-E69C1AE37C61}"/>
              </a:ext>
            </a:extLst>
          </p:cNvPr>
          <p:cNvGrpSpPr/>
          <p:nvPr/>
        </p:nvGrpSpPr>
        <p:grpSpPr>
          <a:xfrm>
            <a:off x="599449" y="3316999"/>
            <a:ext cx="3359388" cy="2494180"/>
            <a:chOff x="7894781" y="1217647"/>
            <a:chExt cx="3359388" cy="2494180"/>
          </a:xfrm>
        </p:grpSpPr>
        <p:pic>
          <p:nvPicPr>
            <p:cNvPr id="1034" name="Picture 10" descr="รายชื่อโรงพยาบาลต่างๆ ที่เลือกใช้อิฐมวลเบา สมาร์ทบล็อค G4 - smartblock">
              <a:extLst>
                <a:ext uri="{FF2B5EF4-FFF2-40B4-BE49-F238E27FC236}">
                  <a16:creationId xmlns:a16="http://schemas.microsoft.com/office/drawing/2014/main" id="{E1F90DC8-77EE-4291-964B-A8417C869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629" y="1217647"/>
              <a:ext cx="2925203" cy="1461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20CC39-A4C6-467C-B1D6-FB5A74E33041}"/>
                </a:ext>
              </a:extLst>
            </p:cNvPr>
            <p:cNvSpPr/>
            <p:nvPr/>
          </p:nvSpPr>
          <p:spPr>
            <a:xfrm>
              <a:off x="7894781" y="2679207"/>
              <a:ext cx="3359388" cy="103262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รพ.</a:t>
              </a:r>
              <a:r>
                <a: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 </a:t>
              </a:r>
              <a:r>
                <a:rPr lang="th-TH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ที่มี</a:t>
              </a:r>
              <a:r>
                <a: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 Refraction unit</a:t>
              </a:r>
              <a:endParaRPr lang="th-TH" sz="20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มีจักษุแพทย์และคณะ </a:t>
              </a:r>
            </a:p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(19 รพ.)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D03E316-9159-4AC8-BF72-288D477AA37A}"/>
              </a:ext>
            </a:extLst>
          </p:cNvPr>
          <p:cNvSpPr/>
          <p:nvPr/>
        </p:nvSpPr>
        <p:spPr>
          <a:xfrm>
            <a:off x="541573" y="2314070"/>
            <a:ext cx="3181004" cy="51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ครู/รพ.สต./รพช./รพท./รพศ.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CEE8DF1-EE2E-4C49-98D0-D87B682A6A94}"/>
              </a:ext>
            </a:extLst>
          </p:cNvPr>
          <p:cNvSpPr/>
          <p:nvPr/>
        </p:nvSpPr>
        <p:spPr>
          <a:xfrm>
            <a:off x="3875973" y="2155618"/>
            <a:ext cx="5748424" cy="725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1. 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รพ.สต./รพช./รพท./รพศ. วัด 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VA 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ซ้ำ สายตาแย่ ตั้งแต่ 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20/50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ขึ้นไป </a:t>
            </a:r>
          </a:p>
          <a:p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2. </a:t>
            </a:r>
            <a:r>
              <a:rPr lang="th-TH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ส่งเด็กพร้อมผลตรวจไปรพ.ที่มีหน่วย </a:t>
            </a:r>
            <a:r>
              <a:rPr lang="en-US" sz="1800" b="1" dirty="0">
                <a:solidFill>
                  <a:schemeClr val="tx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Refraction unit</a:t>
            </a:r>
            <a:endParaRPr lang="th-TH" sz="1800" b="1" dirty="0">
              <a:solidFill>
                <a:schemeClr val="tx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19023D0-9E5F-4E5A-B88E-0AD14BEDBC82}"/>
              </a:ext>
            </a:extLst>
          </p:cNvPr>
          <p:cNvSpPr/>
          <p:nvPr/>
        </p:nvSpPr>
        <p:spPr>
          <a:xfrm>
            <a:off x="4135453" y="3547733"/>
            <a:ext cx="4531883" cy="1423632"/>
          </a:xfrm>
          <a:prstGeom prst="roundRect">
            <a:avLst/>
          </a:prstGeom>
          <a:solidFill>
            <a:srgbClr val="00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/>
          <a:lstStyle/>
          <a:p>
            <a:pPr marL="265113" indent="-265113">
              <a:buAutoNum type="arabicPeriod"/>
            </a:pP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ตรวจวินิจฉัย วัดค่าสายตา สั่งตัดแว่น </a:t>
            </a:r>
          </a:p>
          <a:p>
            <a:pPr marL="265113" indent="-265113">
              <a:buAutoNum type="arabicPeriod"/>
            </a:pP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ตรวจสอบ จ่ายแว่นให้เด็ก</a:t>
            </a:r>
          </a:p>
          <a:p>
            <a:pPr marL="265113" indent="-265113">
              <a:buAutoNum type="arabicPeriod"/>
            </a:pP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การตรวจติดตามหลังจากได้รับแว่นตาครบ 6 เดือน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เบิกจ่ายค่าแว่น กับ สปสช. ต้อง </a:t>
            </a:r>
            <a:r>
              <a:rPr lang="en-US" sz="1800" b="1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Authen</a:t>
            </a:r>
            <a:endParaRPr lang="th-TH" sz="18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265113" indent="-265113">
              <a:buAutoNum type="arabicPeriod"/>
            </a:pPr>
            <a:endParaRPr lang="th-TH" sz="18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23" name="Picture 8" descr="โรงพยาบาล">
            <a:extLst>
              <a:ext uri="{FF2B5EF4-FFF2-40B4-BE49-F238E27FC236}">
                <a16:creationId xmlns:a16="http://schemas.microsoft.com/office/drawing/2014/main" id="{DB6FEFBF-C7FD-457C-9067-A87C0CC7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18" y="1392649"/>
            <a:ext cx="1282751" cy="8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E02FC-C64D-4D41-8C0E-DAE7EBD64E0B}"/>
              </a:ext>
            </a:extLst>
          </p:cNvPr>
          <p:cNvCxnSpPr/>
          <p:nvPr/>
        </p:nvCxnSpPr>
        <p:spPr>
          <a:xfrm>
            <a:off x="196948" y="3094885"/>
            <a:ext cx="11679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978B02-0B35-48A2-B5D5-8A79542BC061}"/>
              </a:ext>
            </a:extLst>
          </p:cNvPr>
          <p:cNvCxnSpPr>
            <a:cxnSpLocks/>
          </p:cNvCxnSpPr>
          <p:nvPr/>
        </p:nvCxnSpPr>
        <p:spPr>
          <a:xfrm>
            <a:off x="5329931" y="1758463"/>
            <a:ext cx="0" cy="3800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3223B2-F019-431D-A639-45936AF1B2E7}"/>
              </a:ext>
            </a:extLst>
          </p:cNvPr>
          <p:cNvCxnSpPr>
            <a:cxnSpLocks/>
          </p:cNvCxnSpPr>
          <p:nvPr/>
        </p:nvCxnSpPr>
        <p:spPr>
          <a:xfrm>
            <a:off x="5387070" y="2886834"/>
            <a:ext cx="0" cy="644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ผีเสื้อ">
            <a:extLst>
              <a:ext uri="{FF2B5EF4-FFF2-40B4-BE49-F238E27FC236}">
                <a16:creationId xmlns:a16="http://schemas.microsoft.com/office/drawing/2014/main" id="{C73628D5-755F-464B-91B2-93C02EEC9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1" b="90000" l="10001" r="90000">
                        <a14:foregroundMark x1="41528" y1="29210" x2="42797" y2="30085"/>
                        <a14:foregroundMark x1="18220" y1="13136" x2="40723" y2="28655"/>
                        <a14:foregroundMark x1="35825" y1="85036" x2="35593" y2="86864"/>
                        <a14:foregroundMark x1="40234" y1="50292" x2="38610" y2="63090"/>
                        <a14:foregroundMark x1="42797" y1="30085" x2="42738" y2="30550"/>
                        <a14:foregroundMark x1="31431" y1="76255" x2="20344" y2="47993"/>
                        <a14:foregroundMark x1="35593" y1="86864" x2="34854" y2="84980"/>
                        <a14:foregroundMark x1="16026" y1="26233" x2="19915" y2="15678"/>
                        <a14:foregroundMark x1="14837" y1="29461" x2="14957" y2="29136"/>
                        <a14:foregroundMark x1="16525" y1="14831" x2="24153" y2="44068"/>
                        <a14:backgroundMark x1="45763" y1="33898" x2="43220" y2="35169"/>
                        <a14:backgroundMark x1="20011" y1="45125" x2="20763" y2="47881"/>
                        <a14:backgroundMark x1="43220" y1="33898" x2="41949" y2="50424"/>
                        <a14:backgroundMark x1="39407" y1="63136" x2="38136" y2="8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" b="-9680"/>
          <a:stretch/>
        </p:blipFill>
        <p:spPr bwMode="auto">
          <a:xfrm>
            <a:off x="3175143" y="2902338"/>
            <a:ext cx="1119900" cy="13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แว่นตาเด็ก เลือกอย่างไรให้เหมาะกับลูกน้อย ? - พบแพทย์">
            <a:extLst>
              <a:ext uri="{FF2B5EF4-FFF2-40B4-BE49-F238E27FC236}">
                <a16:creationId xmlns:a16="http://schemas.microsoft.com/office/drawing/2014/main" id="{FEE9725D-FED2-451C-A751-9AE605516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0" t="702" r="4903" b="7801"/>
          <a:stretch/>
        </p:blipFill>
        <p:spPr bwMode="auto">
          <a:xfrm>
            <a:off x="10073964" y="4153575"/>
            <a:ext cx="1240803" cy="15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38531E-5CAB-4198-9380-74274A2130C2}"/>
              </a:ext>
            </a:extLst>
          </p:cNvPr>
          <p:cNvCxnSpPr>
            <a:cxnSpLocks/>
          </p:cNvCxnSpPr>
          <p:nvPr/>
        </p:nvCxnSpPr>
        <p:spPr>
          <a:xfrm>
            <a:off x="8739318" y="4207311"/>
            <a:ext cx="1085734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F56241-A6E6-4F4E-8841-7062D9D0FDC2}"/>
              </a:ext>
            </a:extLst>
          </p:cNvPr>
          <p:cNvCxnSpPr>
            <a:cxnSpLocks/>
          </p:cNvCxnSpPr>
          <p:nvPr/>
        </p:nvCxnSpPr>
        <p:spPr>
          <a:xfrm flipV="1">
            <a:off x="10754302" y="3470733"/>
            <a:ext cx="0" cy="665087"/>
          </a:xfrm>
          <a:prstGeom prst="straightConnector1">
            <a:avLst/>
          </a:prstGeom>
          <a:ln w="57150">
            <a:solidFill>
              <a:srgbClr val="CC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6DDE420-0CD0-4AC4-B65D-15D5DCD573C3}"/>
              </a:ext>
            </a:extLst>
          </p:cNvPr>
          <p:cNvSpPr/>
          <p:nvPr/>
        </p:nvSpPr>
        <p:spPr>
          <a:xfrm>
            <a:off x="9754559" y="1951230"/>
            <a:ext cx="2002527" cy="1519503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รพ.สต./รพช./รพท./รพศ. ติดตามการใช้แว่นตาร่วมกับครู ทุก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เดือน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2B3A58A-4C68-4D0E-92DC-02E106A8B582}"/>
              </a:ext>
            </a:extLst>
          </p:cNvPr>
          <p:cNvSpPr/>
          <p:nvPr/>
        </p:nvSpPr>
        <p:spPr>
          <a:xfrm>
            <a:off x="4168352" y="5402144"/>
            <a:ext cx="3874083" cy="1238567"/>
          </a:xfrm>
          <a:prstGeom prst="roundRect">
            <a:avLst/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เด็กมา รพ. ที่มี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Refraction unit 3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ครั้ง 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ตรวจ และตัดแว่น 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ทดสอบและรับแว่น 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ติดตามหลังรับแว่น </a:t>
            </a:r>
            <a:r>
              <a: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เดือน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A08742F-5A3F-4D42-AE89-3DE550F34E7F}"/>
              </a:ext>
            </a:extLst>
          </p:cNvPr>
          <p:cNvSpPr/>
          <p:nvPr/>
        </p:nvSpPr>
        <p:spPr>
          <a:xfrm>
            <a:off x="10193838" y="5167653"/>
            <a:ext cx="1120929" cy="589552"/>
          </a:xfrm>
          <a:prstGeom prst="ellipse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อปท.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FD1E02-CA18-4D81-9E2A-E1F65979AEF6}"/>
              </a:ext>
            </a:extLst>
          </p:cNvPr>
          <p:cNvSpPr/>
          <p:nvPr/>
        </p:nvSpPr>
        <p:spPr>
          <a:xfrm>
            <a:off x="8904847" y="5766973"/>
            <a:ext cx="2972041" cy="721344"/>
          </a:xfrm>
          <a:prstGeom prst="roundRect">
            <a:avLst/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สนับสนุนการเดินทาง</a:t>
            </a:r>
          </a:p>
          <a:p>
            <a:pPr algn="ctr"/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th-TH" sz="1800" b="1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รร</a:t>
            </a:r>
            <a:r>
              <a:rPr lang="th-TH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./รพ.สต./อปท. ทำโครงการ)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A93C-58B3-4D83-9272-562C660928A2}"/>
              </a:ext>
            </a:extLst>
          </p:cNvPr>
          <p:cNvCxnSpPr>
            <a:cxnSpLocks/>
          </p:cNvCxnSpPr>
          <p:nvPr/>
        </p:nvCxnSpPr>
        <p:spPr>
          <a:xfrm flipH="1">
            <a:off x="8016563" y="6162874"/>
            <a:ext cx="846080" cy="0"/>
          </a:xfrm>
          <a:prstGeom prst="straightConnector1">
            <a:avLst/>
          </a:prstGeom>
          <a:ln w="57150">
            <a:solidFill>
              <a:srgbClr val="CC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7194F4E-BE8C-4C0E-8523-B91BFF527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87" y="1276066"/>
            <a:ext cx="1667385" cy="973392"/>
          </a:xfrm>
          <a:prstGeom prst="rect">
            <a:avLst/>
          </a:prstGeom>
        </p:spPr>
      </p:pic>
      <p:pic>
        <p:nvPicPr>
          <p:cNvPr id="81" name="Picture 4" descr="ผีเสื้อ">
            <a:extLst>
              <a:ext uri="{FF2B5EF4-FFF2-40B4-BE49-F238E27FC236}">
                <a16:creationId xmlns:a16="http://schemas.microsoft.com/office/drawing/2014/main" id="{2CE5FBE8-EDDB-4483-9A84-1ADAAB813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1" b="90000" l="10001" r="90000">
                        <a14:foregroundMark x1="41528" y1="29210" x2="42797" y2="30085"/>
                        <a14:foregroundMark x1="18220" y1="13136" x2="40723" y2="28655"/>
                        <a14:foregroundMark x1="35825" y1="85036" x2="35593" y2="86864"/>
                        <a14:foregroundMark x1="40234" y1="50292" x2="38610" y2="63090"/>
                        <a14:foregroundMark x1="42797" y1="30085" x2="42738" y2="30550"/>
                        <a14:foregroundMark x1="31431" y1="76255" x2="20344" y2="47993"/>
                        <a14:foregroundMark x1="35593" y1="86864" x2="34854" y2="84980"/>
                        <a14:foregroundMark x1="16026" y1="26233" x2="19915" y2="15678"/>
                        <a14:foregroundMark x1="14837" y1="29461" x2="14957" y2="29136"/>
                        <a14:foregroundMark x1="16525" y1="14831" x2="24153" y2="44068"/>
                        <a14:backgroundMark x1="45763" y1="33898" x2="43220" y2="35169"/>
                        <a14:backgroundMark x1="20011" y1="45125" x2="20763" y2="47881"/>
                        <a14:backgroundMark x1="43220" y1="33898" x2="41949" y2="50424"/>
                        <a14:backgroundMark x1="39407" y1="63136" x2="38136" y2="8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" b="-9680"/>
          <a:stretch/>
        </p:blipFill>
        <p:spPr bwMode="auto">
          <a:xfrm>
            <a:off x="6938867" y="890883"/>
            <a:ext cx="1119900" cy="13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NHSO_logo.jpg">
            <a:extLst>
              <a:ext uri="{FF2B5EF4-FFF2-40B4-BE49-F238E27FC236}">
                <a16:creationId xmlns:a16="http://schemas.microsoft.com/office/drawing/2014/main" id="{68972CEE-10AA-4DE2-9891-5CC29F13F4D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768" y="60397"/>
            <a:ext cx="1197433" cy="49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C518A-C3E3-4460-A540-5CEC4C1B4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83" b="89655" l="9483" r="90517">
                        <a14:foregroundMark x1="14655" y1="67241" x2="22414" y2="24138"/>
                        <a14:foregroundMark x1="22414" y1="24138" x2="65517" y2="12931"/>
                        <a14:foregroundMark x1="65517" y1="12931" x2="87069" y2="37069"/>
                        <a14:foregroundMark x1="17241" y1="22414" x2="60345" y2="13793"/>
                        <a14:foregroundMark x1="14655" y1="23276" x2="59483" y2="6897"/>
                        <a14:foregroundMark x1="59483" y1="6897" x2="90517" y2="37931"/>
                        <a14:foregroundMark x1="90517" y1="37931" x2="79310" y2="81897"/>
                        <a14:foregroundMark x1="79310" y1="81897" x2="31034" y2="88793"/>
                        <a14:foregroundMark x1="31034" y1="88793" x2="21552" y2="80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8277" y="2774027"/>
            <a:ext cx="1105054" cy="11050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0FD74E-9C93-45F1-B5F5-6B6EF53E0BC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271551" y="3326554"/>
            <a:ext cx="976726" cy="1894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F9A86B-1E36-4304-8997-21FD6C6547ED}"/>
              </a:ext>
            </a:extLst>
          </p:cNvPr>
          <p:cNvCxnSpPr>
            <a:cxnSpLocks/>
          </p:cNvCxnSpPr>
          <p:nvPr/>
        </p:nvCxnSpPr>
        <p:spPr>
          <a:xfrm>
            <a:off x="7273238" y="2881358"/>
            <a:ext cx="975039" cy="3275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9E3A09-20DB-3392-852C-2CE36D2A373D}"/>
              </a:ext>
            </a:extLst>
          </p:cNvPr>
          <p:cNvCxnSpPr>
            <a:cxnSpLocks/>
          </p:cNvCxnSpPr>
          <p:nvPr/>
        </p:nvCxnSpPr>
        <p:spPr>
          <a:xfrm flipV="1">
            <a:off x="5886880" y="4971365"/>
            <a:ext cx="0" cy="430779"/>
          </a:xfrm>
          <a:prstGeom prst="straightConnector1">
            <a:avLst/>
          </a:prstGeom>
          <a:ln w="57150">
            <a:solidFill>
              <a:srgbClr val="CC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8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ชื่อเรื่อง 40">
            <a:extLst>
              <a:ext uri="{FF2B5EF4-FFF2-40B4-BE49-F238E27FC236}">
                <a16:creationId xmlns:a16="http://schemas.microsoft.com/office/drawing/2014/main" id="{71693A69-DC2B-43D7-9F58-C6E2F0A1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26" y="2424810"/>
            <a:ext cx="3199070" cy="318763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หน่วยตรวจตา 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Refraction unit) 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และการกระจาย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ของหน่วยบริการ 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ในพื้นที่ สปสช. 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เขต 5 ราชบุรี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จำนวน 19 หน่วยบริการ</a:t>
            </a:r>
          </a:p>
        </p:txBody>
      </p: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F08DFD9B-DD9A-4944-847B-B4259EE678AE}"/>
              </a:ext>
            </a:extLst>
          </p:cNvPr>
          <p:cNvGrpSpPr/>
          <p:nvPr/>
        </p:nvGrpSpPr>
        <p:grpSpPr>
          <a:xfrm>
            <a:off x="3851946" y="335766"/>
            <a:ext cx="8035368" cy="6124073"/>
            <a:chOff x="4058232" y="366963"/>
            <a:chExt cx="8035368" cy="6124073"/>
          </a:xfrm>
        </p:grpSpPr>
        <p:grpSp>
          <p:nvGrpSpPr>
            <p:cNvPr id="40" name="กลุ่ม 39">
              <a:extLst>
                <a:ext uri="{FF2B5EF4-FFF2-40B4-BE49-F238E27FC236}">
                  <a16:creationId xmlns:a16="http://schemas.microsoft.com/office/drawing/2014/main" id="{CCE9C1C6-CBFE-42A0-84F2-1C51B6215553}"/>
                </a:ext>
              </a:extLst>
            </p:cNvPr>
            <p:cNvGrpSpPr/>
            <p:nvPr/>
          </p:nvGrpSpPr>
          <p:grpSpPr>
            <a:xfrm>
              <a:off x="5626899" y="366963"/>
              <a:ext cx="5023440" cy="6124073"/>
              <a:chOff x="3270328" y="1322649"/>
              <a:chExt cx="3267739" cy="4212701"/>
            </a:xfrm>
          </p:grpSpPr>
          <p:pic>
            <p:nvPicPr>
              <p:cNvPr id="18" name="รูปภาพ 17" descr="รูปภาพประกอบด้วย แผนที่&#10;&#10;คำอธิบายที่สร้างโดยอัตโนมัติ">
                <a:extLst>
                  <a:ext uri="{FF2B5EF4-FFF2-40B4-BE49-F238E27FC236}">
                    <a16:creationId xmlns:a16="http://schemas.microsoft.com/office/drawing/2014/main" id="{1786C63D-92D0-4E95-A101-7038AE7AB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328" y="1322649"/>
                <a:ext cx="3267739" cy="421270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กราฟิก 20" descr="Add with solid fill">
                <a:extLst>
                  <a:ext uri="{FF2B5EF4-FFF2-40B4-BE49-F238E27FC236}">
                    <a16:creationId xmlns:a16="http://schemas.microsoft.com/office/drawing/2014/main" id="{C229F459-1CC5-4B23-A47A-BDCB50ACE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84338" y="4162714"/>
                <a:ext cx="160829" cy="170075"/>
              </a:xfrm>
              <a:prstGeom prst="rect">
                <a:avLst/>
              </a:prstGeom>
            </p:spPr>
          </p:pic>
          <p:pic>
            <p:nvPicPr>
              <p:cNvPr id="22" name="กราฟิก 21" descr="Add with solid fill">
                <a:extLst>
                  <a:ext uri="{FF2B5EF4-FFF2-40B4-BE49-F238E27FC236}">
                    <a16:creationId xmlns:a16="http://schemas.microsoft.com/office/drawing/2014/main" id="{C00D9FA0-6F13-4FDC-9A01-80F0DFCDE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39360" y="4514179"/>
                <a:ext cx="160829" cy="170075"/>
              </a:xfrm>
              <a:prstGeom prst="rect">
                <a:avLst/>
              </a:prstGeom>
            </p:spPr>
          </p:pic>
          <p:pic>
            <p:nvPicPr>
              <p:cNvPr id="23" name="กราฟิก 22" descr="Add with solid fill">
                <a:extLst>
                  <a:ext uri="{FF2B5EF4-FFF2-40B4-BE49-F238E27FC236}">
                    <a16:creationId xmlns:a16="http://schemas.microsoft.com/office/drawing/2014/main" id="{E08AAFD5-157C-4B87-92E6-79DA89CED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245016" y="2796051"/>
                <a:ext cx="173187" cy="183143"/>
              </a:xfrm>
              <a:prstGeom prst="rect">
                <a:avLst/>
              </a:prstGeom>
            </p:spPr>
          </p:pic>
          <p:pic>
            <p:nvPicPr>
              <p:cNvPr id="24" name="กราฟิก 23" descr="Add with solid fill">
                <a:extLst>
                  <a:ext uri="{FF2B5EF4-FFF2-40B4-BE49-F238E27FC236}">
                    <a16:creationId xmlns:a16="http://schemas.microsoft.com/office/drawing/2014/main" id="{B5DEBEF5-CDAD-4A28-897B-0669D2CB5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349083" y="2877686"/>
                <a:ext cx="158333" cy="167435"/>
              </a:xfrm>
              <a:prstGeom prst="rect">
                <a:avLst/>
              </a:prstGeom>
            </p:spPr>
          </p:pic>
          <p:pic>
            <p:nvPicPr>
              <p:cNvPr id="25" name="กราฟิก 24" descr="Add with solid fill">
                <a:extLst>
                  <a:ext uri="{FF2B5EF4-FFF2-40B4-BE49-F238E27FC236}">
                    <a16:creationId xmlns:a16="http://schemas.microsoft.com/office/drawing/2014/main" id="{F00B29DF-D82F-4D18-AD0D-1814CAA9E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692966" y="2563510"/>
                <a:ext cx="185512" cy="196176"/>
              </a:xfrm>
              <a:prstGeom prst="rect">
                <a:avLst/>
              </a:prstGeom>
            </p:spPr>
          </p:pic>
          <p:pic>
            <p:nvPicPr>
              <p:cNvPr id="26" name="กราฟิก 25" descr="Add with solid fill">
                <a:extLst>
                  <a:ext uri="{FF2B5EF4-FFF2-40B4-BE49-F238E27FC236}">
                    <a16:creationId xmlns:a16="http://schemas.microsoft.com/office/drawing/2014/main" id="{B6F858CD-A444-4D70-887B-0DA73D5DC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20554" y="2645900"/>
                <a:ext cx="173187" cy="183143"/>
              </a:xfrm>
              <a:prstGeom prst="rect">
                <a:avLst/>
              </a:prstGeom>
            </p:spPr>
          </p:pic>
          <p:pic>
            <p:nvPicPr>
              <p:cNvPr id="27" name="กราฟิก 26" descr="Add with solid fill">
                <a:extLst>
                  <a:ext uri="{FF2B5EF4-FFF2-40B4-BE49-F238E27FC236}">
                    <a16:creationId xmlns:a16="http://schemas.microsoft.com/office/drawing/2014/main" id="{7D397C84-6A5B-4EBF-89E5-2C34F19FF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778883" y="2786309"/>
                <a:ext cx="158333" cy="167435"/>
              </a:xfrm>
              <a:prstGeom prst="rect">
                <a:avLst/>
              </a:prstGeom>
            </p:spPr>
          </p:pic>
          <p:pic>
            <p:nvPicPr>
              <p:cNvPr id="28" name="กราฟิก 27" descr="Add with solid fill">
                <a:extLst>
                  <a:ext uri="{FF2B5EF4-FFF2-40B4-BE49-F238E27FC236}">
                    <a16:creationId xmlns:a16="http://schemas.microsoft.com/office/drawing/2014/main" id="{1A5F78F9-6677-4538-A335-CE5BD8277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098668" y="2507445"/>
                <a:ext cx="158333" cy="167435"/>
              </a:xfrm>
              <a:prstGeom prst="rect">
                <a:avLst/>
              </a:prstGeom>
            </p:spPr>
          </p:pic>
          <p:pic>
            <p:nvPicPr>
              <p:cNvPr id="29" name="กราฟิก 28" descr="Add with solid fill">
                <a:extLst>
                  <a:ext uri="{FF2B5EF4-FFF2-40B4-BE49-F238E27FC236}">
                    <a16:creationId xmlns:a16="http://schemas.microsoft.com/office/drawing/2014/main" id="{BFFB53A9-3B93-4239-88B7-F032E0766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181187" y="2331428"/>
                <a:ext cx="158333" cy="167436"/>
              </a:xfrm>
              <a:prstGeom prst="rect">
                <a:avLst/>
              </a:prstGeom>
            </p:spPr>
          </p:pic>
          <p:pic>
            <p:nvPicPr>
              <p:cNvPr id="30" name="กราฟิก 29" descr="Add with solid fill">
                <a:extLst>
                  <a:ext uri="{FF2B5EF4-FFF2-40B4-BE49-F238E27FC236}">
                    <a16:creationId xmlns:a16="http://schemas.microsoft.com/office/drawing/2014/main" id="{DA45397E-62E8-4D1E-8432-ECF5269E6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222106" y="2067008"/>
                <a:ext cx="158332" cy="167434"/>
              </a:xfrm>
              <a:prstGeom prst="rect">
                <a:avLst/>
              </a:prstGeom>
            </p:spPr>
          </p:pic>
          <p:pic>
            <p:nvPicPr>
              <p:cNvPr id="31" name="กราฟิก 30" descr="Add with solid fill">
                <a:extLst>
                  <a:ext uri="{FF2B5EF4-FFF2-40B4-BE49-F238E27FC236}">
                    <a16:creationId xmlns:a16="http://schemas.microsoft.com/office/drawing/2014/main" id="{1A3093A3-6CB8-469B-9474-084F9F553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082934" y="3034924"/>
                <a:ext cx="160829" cy="170075"/>
              </a:xfrm>
              <a:prstGeom prst="rect">
                <a:avLst/>
              </a:prstGeom>
            </p:spPr>
          </p:pic>
          <p:pic>
            <p:nvPicPr>
              <p:cNvPr id="32" name="กราฟิก 31" descr="Add with solid fill">
                <a:extLst>
                  <a:ext uri="{FF2B5EF4-FFF2-40B4-BE49-F238E27FC236}">
                    <a16:creationId xmlns:a16="http://schemas.microsoft.com/office/drawing/2014/main" id="{DDABB4BE-7510-429B-88B7-884889AC9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040803" y="2804430"/>
                <a:ext cx="173187" cy="183143"/>
              </a:xfrm>
              <a:prstGeom prst="rect">
                <a:avLst/>
              </a:prstGeom>
            </p:spPr>
          </p:pic>
          <p:pic>
            <p:nvPicPr>
              <p:cNvPr id="33" name="กราฟิก 32" descr="Add with solid fill">
                <a:extLst>
                  <a:ext uri="{FF2B5EF4-FFF2-40B4-BE49-F238E27FC236}">
                    <a16:creationId xmlns:a16="http://schemas.microsoft.com/office/drawing/2014/main" id="{B7179764-54FF-4909-A27B-5167AEB88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8836" y="2998888"/>
                <a:ext cx="160829" cy="170075"/>
              </a:xfrm>
              <a:prstGeom prst="rect">
                <a:avLst/>
              </a:prstGeom>
            </p:spPr>
          </p:pic>
          <p:pic>
            <p:nvPicPr>
              <p:cNvPr id="34" name="กราฟิก 33" descr="Add with solid fill">
                <a:extLst>
                  <a:ext uri="{FF2B5EF4-FFF2-40B4-BE49-F238E27FC236}">
                    <a16:creationId xmlns:a16="http://schemas.microsoft.com/office/drawing/2014/main" id="{96BB1CA6-9C79-412C-AFC3-9555E19A6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925011" y="3116010"/>
                <a:ext cx="158333" cy="167435"/>
              </a:xfrm>
              <a:prstGeom prst="rect">
                <a:avLst/>
              </a:prstGeom>
            </p:spPr>
          </p:pic>
          <p:pic>
            <p:nvPicPr>
              <p:cNvPr id="35" name="กราฟิก 34" descr="Add with solid fill">
                <a:extLst>
                  <a:ext uri="{FF2B5EF4-FFF2-40B4-BE49-F238E27FC236}">
                    <a16:creationId xmlns:a16="http://schemas.microsoft.com/office/drawing/2014/main" id="{17A3EA7F-1504-42B7-A717-76226F7423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068693" y="3569578"/>
                <a:ext cx="160829" cy="170075"/>
              </a:xfrm>
              <a:prstGeom prst="rect">
                <a:avLst/>
              </a:prstGeom>
            </p:spPr>
          </p:pic>
          <p:pic>
            <p:nvPicPr>
              <p:cNvPr id="36" name="กราฟิก 35" descr="Add with solid fill">
                <a:extLst>
                  <a:ext uri="{FF2B5EF4-FFF2-40B4-BE49-F238E27FC236}">
                    <a16:creationId xmlns:a16="http://schemas.microsoft.com/office/drawing/2014/main" id="{4AFF1DA8-514A-4B1D-880E-534621AD4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293845" y="3010099"/>
                <a:ext cx="173187" cy="183143"/>
              </a:xfrm>
              <a:prstGeom prst="rect">
                <a:avLst/>
              </a:prstGeom>
            </p:spPr>
          </p:pic>
          <p:pic>
            <p:nvPicPr>
              <p:cNvPr id="37" name="กราฟิก 36" descr="Add with solid fill">
                <a:extLst>
                  <a:ext uri="{FF2B5EF4-FFF2-40B4-BE49-F238E27FC236}">
                    <a16:creationId xmlns:a16="http://schemas.microsoft.com/office/drawing/2014/main" id="{262F2609-B52D-41F6-BE8A-C1C1BB061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093105" y="3252146"/>
                <a:ext cx="158333" cy="167435"/>
              </a:xfrm>
              <a:prstGeom prst="rect">
                <a:avLst/>
              </a:prstGeom>
            </p:spPr>
          </p:pic>
          <p:pic>
            <p:nvPicPr>
              <p:cNvPr id="38" name="กราฟิก 37" descr="Add with solid fill">
                <a:extLst>
                  <a:ext uri="{FF2B5EF4-FFF2-40B4-BE49-F238E27FC236}">
                    <a16:creationId xmlns:a16="http://schemas.microsoft.com/office/drawing/2014/main" id="{96A05E30-8DD1-452C-AB7D-6B092E2E0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438296" y="2998888"/>
                <a:ext cx="173187" cy="183143"/>
              </a:xfrm>
              <a:prstGeom prst="rect">
                <a:avLst/>
              </a:prstGeom>
            </p:spPr>
          </p:pic>
          <p:pic>
            <p:nvPicPr>
              <p:cNvPr id="39" name="กราฟิก 38" descr="Add with solid fill">
                <a:extLst>
                  <a:ext uri="{FF2B5EF4-FFF2-40B4-BE49-F238E27FC236}">
                    <a16:creationId xmlns:a16="http://schemas.microsoft.com/office/drawing/2014/main" id="{070C2383-4462-48B5-9EF1-826C41AE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344825" y="3114131"/>
                <a:ext cx="158333" cy="167435"/>
              </a:xfrm>
              <a:prstGeom prst="rect">
                <a:avLst/>
              </a:prstGeom>
            </p:spPr>
          </p:pic>
        </p:grpSp>
        <p:sp>
          <p:nvSpPr>
            <p:cNvPr id="42" name="สี่เหลี่ยมผืนผ้า 41">
              <a:extLst>
                <a:ext uri="{FF2B5EF4-FFF2-40B4-BE49-F238E27FC236}">
                  <a16:creationId xmlns:a16="http://schemas.microsoft.com/office/drawing/2014/main" id="{AB83D91E-A486-43CD-A73D-84BD063E11FE}"/>
                </a:ext>
              </a:extLst>
            </p:cNvPr>
            <p:cNvSpPr/>
            <p:nvPr/>
          </p:nvSpPr>
          <p:spPr>
            <a:xfrm>
              <a:off x="4058232" y="1339341"/>
              <a:ext cx="2619874" cy="846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1.รพ.พหลพลพยุพเสนา</a:t>
              </a:r>
            </a:p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2.รพ.มะการักษ์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3.รพสมเด็จพระสังฆราชองค์ที่ 19</a:t>
              </a:r>
            </a:p>
          </p:txBody>
        </p:sp>
        <p:sp>
          <p:nvSpPr>
            <p:cNvPr id="43" name="สี่เหลี่ยมผืนผ้า 42">
              <a:extLst>
                <a:ext uri="{FF2B5EF4-FFF2-40B4-BE49-F238E27FC236}">
                  <a16:creationId xmlns:a16="http://schemas.microsoft.com/office/drawing/2014/main" id="{4172F39F-6FBE-479B-8A11-7B3A84C23E7A}"/>
                </a:ext>
              </a:extLst>
            </p:cNvPr>
            <p:cNvSpPr/>
            <p:nvPr/>
          </p:nvSpPr>
          <p:spPr>
            <a:xfrm>
              <a:off x="9148990" y="815547"/>
              <a:ext cx="2619874" cy="846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1.รพ.พระยายมราช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2.รพ.สมเด็จพระสังฆราชองค์ที่ 17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3.รพ.เดิมบางนางบวช</a:t>
              </a:r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id="{2358AA97-700D-400B-B833-88B62CA49D16}"/>
                </a:ext>
              </a:extLst>
            </p:cNvPr>
            <p:cNvSpPr/>
            <p:nvPr/>
          </p:nvSpPr>
          <p:spPr>
            <a:xfrm>
              <a:off x="9312516" y="1846501"/>
              <a:ext cx="2619874" cy="553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1.รพ.นครปฐม</a:t>
              </a:r>
            </a:p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2.รพ.เมตตาประชารักษ์ (วัดไร่ขิง)</a:t>
              </a:r>
            </a:p>
          </p:txBody>
        </p:sp>
        <p:sp>
          <p:nvSpPr>
            <p:cNvPr id="45" name="สี่เหลี่ยมผืนผ้า 44">
              <a:extLst>
                <a:ext uri="{FF2B5EF4-FFF2-40B4-BE49-F238E27FC236}">
                  <a16:creationId xmlns:a16="http://schemas.microsoft.com/office/drawing/2014/main" id="{B5C1BDB0-687C-4EEB-B5B8-148DB3BAEC1F}"/>
                </a:ext>
              </a:extLst>
            </p:cNvPr>
            <p:cNvSpPr/>
            <p:nvPr/>
          </p:nvSpPr>
          <p:spPr>
            <a:xfrm>
              <a:off x="10580952" y="2691864"/>
              <a:ext cx="1512648" cy="753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1.รพ.สมุทรสาคร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2.รพ.กระทุ่มแบน</a:t>
              </a:r>
            </a:p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3. รพ.บ้านแพ้วฯ</a:t>
              </a:r>
            </a:p>
          </p:txBody>
        </p:sp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id="{992E4850-43EE-4492-8FF4-1B6FDFE7C3AD}"/>
                </a:ext>
              </a:extLst>
            </p:cNvPr>
            <p:cNvSpPr/>
            <p:nvPr/>
          </p:nvSpPr>
          <p:spPr>
            <a:xfrm>
              <a:off x="8938698" y="3737862"/>
              <a:ext cx="2356980" cy="351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1.รพ.สมเด็จพระพุทธเลิศหล้า</a:t>
              </a:r>
            </a:p>
          </p:txBody>
        </p:sp>
        <p:sp>
          <p:nvSpPr>
            <p:cNvPr id="47" name="สี่เหลี่ยมผืนผ้า 46">
              <a:extLst>
                <a:ext uri="{FF2B5EF4-FFF2-40B4-BE49-F238E27FC236}">
                  <a16:creationId xmlns:a16="http://schemas.microsoft.com/office/drawing/2014/main" id="{FEAA2EBE-1374-4D03-B62F-467DDDF920CF}"/>
                </a:ext>
              </a:extLst>
            </p:cNvPr>
            <p:cNvSpPr/>
            <p:nvPr/>
          </p:nvSpPr>
          <p:spPr>
            <a:xfrm>
              <a:off x="8733531" y="5619423"/>
              <a:ext cx="1929824" cy="553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1.รพ.ประจวบคีรีขันธ์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2.รพ.หัวหิน</a:t>
              </a: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id="{0A5D9F23-D1EC-4B0C-BCF2-2B71D96EABB4}"/>
                </a:ext>
              </a:extLst>
            </p:cNvPr>
            <p:cNvSpPr/>
            <p:nvPr/>
          </p:nvSpPr>
          <p:spPr>
            <a:xfrm>
              <a:off x="4706259" y="2887331"/>
              <a:ext cx="1840182" cy="9932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1.รพ.ราชบุรี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2.รพ.บ้านโป่ง</a:t>
              </a:r>
            </a:p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3.รพ.ดำเนินสะดวก</a:t>
              </a:r>
            </a:p>
            <a:p>
              <a:r>
                <a:rPr lang="th-TH" sz="16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4.รพ.โพธาราม</a:t>
              </a:r>
            </a:p>
          </p:txBody>
        </p:sp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B8AEF21E-E550-482A-BA91-4921D2EEDD64}"/>
                </a:ext>
              </a:extLst>
            </p:cNvPr>
            <p:cNvSpPr/>
            <p:nvPr/>
          </p:nvSpPr>
          <p:spPr>
            <a:xfrm>
              <a:off x="5505675" y="4377250"/>
              <a:ext cx="1570222" cy="351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solidFill>
                    <a:schemeClr val="tx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1.รพ.พระจอมเกล้า</a:t>
              </a:r>
            </a:p>
          </p:txBody>
        </p:sp>
      </p:grpSp>
      <p:pic>
        <p:nvPicPr>
          <p:cNvPr id="2050" name="Picture 2" descr="สายตาผิดปกติในเด็ก (Refractive Error in Children) | World Medical Hospital">
            <a:extLst>
              <a:ext uri="{FF2B5EF4-FFF2-40B4-BE49-F238E27FC236}">
                <a16:creationId xmlns:a16="http://schemas.microsoft.com/office/drawing/2014/main" id="{829CEC13-B558-4F66-8A3A-1B15B935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" y="157773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" descr="NHSO_logo.jpg">
            <a:extLst>
              <a:ext uri="{FF2B5EF4-FFF2-40B4-BE49-F238E27FC236}">
                <a16:creationId xmlns:a16="http://schemas.microsoft.com/office/drawing/2014/main" id="{C4260D37-91B0-4921-B06F-43D59BAA573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57089" y="79796"/>
            <a:ext cx="1496568" cy="6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E4CA-27E5-5FE0-A9B9-072DE1F2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143237"/>
            <a:ext cx="11395879" cy="3237694"/>
          </a:xfrm>
          <a:ln w="28575">
            <a:solidFill>
              <a:srgbClr val="61B0B7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เพื่อรับทราบผลงานบริการการส่งเสริมป้องกันโรคของหน่วยบริการในพื้นที่ ปี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C5000B32-89C2-202E-F719-EB875D59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40" y="81113"/>
            <a:ext cx="1410975" cy="614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4FA72-3215-7016-8B5A-01590C1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66541A-E7E0-4B06-B34C-846B5CCE6C8F}" type="slidenum">
              <a:rPr lang="th-TH" sz="1400" smtClean="0">
                <a:solidFill>
                  <a:schemeClr val="tx1"/>
                </a:solidFill>
              </a:rPr>
              <a:t>12</a:t>
            </a:fld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FC594-2279-B4FE-4879-FC0808DE7EAC}"/>
              </a:ext>
            </a:extLst>
          </p:cNvPr>
          <p:cNvSpPr txBox="1"/>
          <p:nvPr/>
        </p:nvSpPr>
        <p:spPr>
          <a:xfrm>
            <a:off x="709683" y="240970"/>
            <a:ext cx="900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เรียนคณะอนุกรรมการหลักประกันสุขภาพระดับเขตพื้นที่ เขต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696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945"/>
            <a:ext cx="10241111" cy="6429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จำนวนครั้งการให้บริการ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PPFS 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แยกรายสิทธิ รายบริการ สปสช.เขต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ปี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3600" b="1" dirty="0">
              <a:solidFill>
                <a:schemeClr val="accent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13B877-FF65-4A86-8DD5-A5C4FB8A94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622299"/>
              </p:ext>
            </p:extLst>
          </p:nvPr>
        </p:nvGraphicFramePr>
        <p:xfrm>
          <a:off x="371476" y="1729133"/>
          <a:ext cx="11377758" cy="458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54324"/>
              </p:ext>
            </p:extLst>
          </p:nvPr>
        </p:nvGraphicFramePr>
        <p:xfrm>
          <a:off x="228601" y="757237"/>
          <a:ext cx="10012509" cy="8575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77947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177947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3024929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2631686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UC (</a:t>
                      </a:r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ครั้ง)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UC(%)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Non-UC(</a:t>
                      </a:r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ครั้ง)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Non-UC(%)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94,800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31,161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(ปีที่ส่งข้อมูล)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75477-0777-F4B7-77F1-474D1B867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420" y="1866551"/>
            <a:ext cx="2629987" cy="2674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B97FB-D46E-94D4-8A05-0450872CC70A}"/>
              </a:ext>
            </a:extLst>
          </p:cNvPr>
          <p:cNvSpPr/>
          <p:nvPr/>
        </p:nvSpPr>
        <p:spPr>
          <a:xfrm>
            <a:off x="371476" y="3330054"/>
            <a:ext cx="7612464" cy="1473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17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297"/>
            <a:ext cx="10241111" cy="6429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จำนวนครั้งการให้บริการฝากครรภ์แยกรายจังหวัด รายบริการ ปี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3600" b="1" dirty="0">
              <a:solidFill>
                <a:schemeClr val="accent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2" y="0"/>
            <a:ext cx="1658790" cy="66351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4071"/>
              </p:ext>
            </p:extLst>
          </p:nvPr>
        </p:nvGraphicFramePr>
        <p:xfrm>
          <a:off x="292099" y="662503"/>
          <a:ext cx="11520633" cy="8575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5998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505998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3041143649"/>
                    </a:ext>
                  </a:extLst>
                </a:gridCol>
                <a:gridCol w="3028081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th-TH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เป้าหมายประเทศ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124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27,788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89,323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344,300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4016-1C28-7BFD-4B84-1402DB8E85C2}"/>
              </a:ext>
            </a:extLst>
          </p:cNvPr>
          <p:cNvSpPr txBox="1"/>
          <p:nvPr/>
        </p:nvSpPr>
        <p:spPr>
          <a:xfrm>
            <a:off x="292099" y="4688684"/>
            <a:ext cx="1141412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ค่าบริการฝากครรภ์ </a:t>
            </a:r>
            <a:r>
              <a:rPr lang="th-TH" sz="1800" b="1" i="0" u="none" strike="noStrike" baseline="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จ่ายแบบเหมาจ่ายในอัตรา 360 บาท ต่อครั้ง*ครั้งที่ 9ขึ้นไป สำนักงานจะขอรายละเอียดเพิ่มเติมประกอบการพิจารณาจ่าย</a:t>
            </a:r>
            <a:endParaRPr lang="th-TH" sz="1800" b="0" i="0" u="none" strike="noStrike" baseline="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ค่าบริการตรวจทางห้องปฏิบัติการครั้งที่ 1 ตรวจครบทุกรายการที่กำหนด</a:t>
            </a:r>
            <a:r>
              <a:rPr lang="th-TH" sz="1800" b="1" i="0" u="none" strike="noStrike" baseline="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จ่ายแบบเหมาจ่ายในอัตรา 600บาทต่อการตั้งครรภ์</a:t>
            </a:r>
            <a:endParaRPr lang="th-TH" sz="1800" b="0" i="0" u="none" strike="noStrike" baseline="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ค่าบริการตรวจทางห้องปฏิบัติการครั้งที่ 2 เมื่ออายุครรภ์ใกล้ครบกำหนด </a:t>
            </a:r>
            <a:r>
              <a:rPr lang="th-TH" sz="1800" b="1" i="0" u="none" strike="noStrike" baseline="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จ่ายแบบเหมาจ่ายในอัตรา 190บาทต่อการตั้งครรภ์</a:t>
            </a:r>
            <a:endParaRPr lang="th-TH" sz="1800" b="0" i="0" u="none" strike="noStrike" baseline="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ค่าบริการตรวจ</a:t>
            </a:r>
            <a:r>
              <a:rPr lang="th-TH" sz="1800" b="1" i="0" u="none" strike="noStrike" baseline="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อัลตร้า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ซาวน์ </a:t>
            </a:r>
            <a:r>
              <a:rPr lang="th-TH" sz="1800" b="1" i="0" u="none" strike="noStrike" baseline="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จ่ายแบบเหมาจ่ายในอัตรา 400 บาท ต่อการตั้งครรภ์</a:t>
            </a:r>
            <a:r>
              <a:rPr lang="th-TH" sz="1800" b="1" i="0" u="none" strike="noStrike" baseline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th-TH" sz="1800" b="0" i="0" u="none" strike="noStrike" baseline="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ค่าบริการทันตกรรมส่งเสริมป้องกัน เป็นการให้บริการโดยทันตแพทย์ ยกเว้นในหน่วยบริการภาครัฐสามารถดำเนินการโดยทันตา</a:t>
            </a:r>
            <a:r>
              <a:rPr lang="th-TH" sz="1800" b="1" i="0" u="none" strike="noStrike" baseline="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ภิ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บาลได้ โดยทันตแพทย์เป็นผู้กำกับดูแล</a:t>
            </a:r>
            <a:endParaRPr lang="th-TH" sz="1800" b="0" i="0" u="none" strike="noStrike" baseline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-บริการตรวจสุขภาพช่องปากและบริการขัดทำความสะอาดฟัน </a:t>
            </a:r>
            <a:r>
              <a:rPr lang="th-TH" sz="1800" b="1" i="0" u="none" strike="noStrike" baseline="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เหมาจ่ายในอัตรา 500 บาทต่อการตั้งครรภ์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(การให้บริการทั้ง 2กิจกรรม อาจไม่จำเป็นต้องให้บริการในวันเดียวกัน)</a:t>
            </a:r>
            <a:r>
              <a:rPr lang="th-TH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800" b="0" i="0" u="none" strike="noStrike" baseline="0" dirty="0">
              <a:solidFill>
                <a:srgbClr val="3131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5FADE5-9220-1D21-4000-C2C26D68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51298"/>
              </p:ext>
            </p:extLst>
          </p:nvPr>
        </p:nvGraphicFramePr>
        <p:xfrm>
          <a:off x="292097" y="1520100"/>
          <a:ext cx="11414128" cy="3182218"/>
        </p:xfrm>
        <a:graphic>
          <a:graphicData uri="http://schemas.openxmlformats.org/drawingml/2006/table">
            <a:tbl>
              <a:tblPr/>
              <a:tblGrid>
                <a:gridCol w="1622429">
                  <a:extLst>
                    <a:ext uri="{9D8B030D-6E8A-4147-A177-3AD203B41FA5}">
                      <a16:colId xmlns:a16="http://schemas.microsoft.com/office/drawing/2014/main" val="253858130"/>
                    </a:ext>
                  </a:extLst>
                </a:gridCol>
                <a:gridCol w="1268237">
                  <a:extLst>
                    <a:ext uri="{9D8B030D-6E8A-4147-A177-3AD203B41FA5}">
                      <a16:colId xmlns:a16="http://schemas.microsoft.com/office/drawing/2014/main" val="907809514"/>
                    </a:ext>
                  </a:extLst>
                </a:gridCol>
                <a:gridCol w="1233959">
                  <a:extLst>
                    <a:ext uri="{9D8B030D-6E8A-4147-A177-3AD203B41FA5}">
                      <a16:colId xmlns:a16="http://schemas.microsoft.com/office/drawing/2014/main" val="1672469570"/>
                    </a:ext>
                  </a:extLst>
                </a:gridCol>
                <a:gridCol w="1188257">
                  <a:extLst>
                    <a:ext uri="{9D8B030D-6E8A-4147-A177-3AD203B41FA5}">
                      <a16:colId xmlns:a16="http://schemas.microsoft.com/office/drawing/2014/main" val="693293710"/>
                    </a:ext>
                  </a:extLst>
                </a:gridCol>
                <a:gridCol w="1256811">
                  <a:extLst>
                    <a:ext uri="{9D8B030D-6E8A-4147-A177-3AD203B41FA5}">
                      <a16:colId xmlns:a16="http://schemas.microsoft.com/office/drawing/2014/main" val="2743802873"/>
                    </a:ext>
                  </a:extLst>
                </a:gridCol>
                <a:gridCol w="1256811">
                  <a:extLst>
                    <a:ext uri="{9D8B030D-6E8A-4147-A177-3AD203B41FA5}">
                      <a16:colId xmlns:a16="http://schemas.microsoft.com/office/drawing/2014/main" val="3025095774"/>
                    </a:ext>
                  </a:extLst>
                </a:gridCol>
                <a:gridCol w="1716694">
                  <a:extLst>
                    <a:ext uri="{9D8B030D-6E8A-4147-A177-3AD203B41FA5}">
                      <a16:colId xmlns:a16="http://schemas.microsoft.com/office/drawing/2014/main" val="2797361758"/>
                    </a:ext>
                  </a:extLst>
                </a:gridCol>
                <a:gridCol w="1870930">
                  <a:extLst>
                    <a:ext uri="{9D8B030D-6E8A-4147-A177-3AD203B41FA5}">
                      <a16:colId xmlns:a16="http://schemas.microsoft.com/office/drawing/2014/main" val="3594567292"/>
                    </a:ext>
                  </a:extLst>
                </a:gridCol>
              </a:tblGrid>
              <a:tr h="3437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01_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การฝากครรภ์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เฉลี่ยฝากครรภ์/การตั้งครรภ์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02_lab 7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03_lab 2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04_ขัดทำความสะอาดฟัน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05_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การตรวจอ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ัลต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ราซาว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52697"/>
                  </a:ext>
                </a:extLst>
              </a:tr>
              <a:tr h="20471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th-TH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คน(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lab:</a:t>
                      </a: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คน(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lab:</a:t>
                      </a: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 (ทำฟัน:ครรภ์)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us: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5254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6,134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17,526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2185 (1:3)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1201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1752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2749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05022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9,413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1224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807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477 (1:6)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1148 (1:3)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53457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12,257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1546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719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1695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1906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199141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7,508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849 (1:3)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371 (1:6)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553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1411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80291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8,283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1074 (1:3)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393 (1:7)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524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1412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87955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2,048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62 (1:10)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 (1:28)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13 (1:45)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354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1826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4,838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16,206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1839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763 (1:6)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914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2608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25686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4,617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16,082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1099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870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1101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2286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10038"/>
                  </a:ext>
                </a:extLst>
              </a:tr>
              <a:tr h="26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27,788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89,323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9878 (1:3)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5145 (1:5)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7029 (1:4)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13874 (1:2)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1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" y="54593"/>
            <a:ext cx="10241111" cy="7116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จำนวนครั้งการให้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บริการป้องกันและควบคุมกลุ่มอาการดาวน์</a:t>
            </a:r>
            <a:r>
              <a:rPr lang="th-TH" sz="2800" b="1" i="0" u="none" strike="noStrike" baseline="0" dirty="0">
                <a:solidFill>
                  <a:srgbClr val="3131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ในหญิงตั้งครรภ์</a:t>
            </a:r>
            <a:br>
              <a:rPr lang="th-TH" sz="2800" b="1" i="0" u="none" strike="noStrike" baseline="0" dirty="0">
                <a:solidFill>
                  <a:srgbClr val="3131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แยกรายจังหวัด รายบริการ ปี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01186"/>
              </p:ext>
            </p:extLst>
          </p:nvPr>
        </p:nvGraphicFramePr>
        <p:xfrm>
          <a:off x="228600" y="880069"/>
          <a:ext cx="11520633" cy="846773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5998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505998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3041143649"/>
                    </a:ext>
                  </a:extLst>
                </a:gridCol>
                <a:gridCol w="3028081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th-TH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เป้าหมายประเทศ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27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2(Quadruple test)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12,811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14,625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103,290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4016-1C28-7BFD-4B84-1402DB8E85C2}"/>
              </a:ext>
            </a:extLst>
          </p:cNvPr>
          <p:cNvSpPr txBox="1"/>
          <p:nvPr/>
        </p:nvSpPr>
        <p:spPr>
          <a:xfrm>
            <a:off x="7455877" y="2017999"/>
            <a:ext cx="429335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</a:p>
          <a:p>
            <a:r>
              <a:rPr lang="th-TH" sz="1800" b="1" i="0" u="none" strike="noStrike" baseline="0" dirty="0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หญิงตั้งครรภ์คนไทย ทุกสิทธิหลักประกันสุขภาพ</a:t>
            </a:r>
            <a:r>
              <a:rPr lang="th-TH" sz="1800" b="0" i="0" u="none" strike="noStrike" baseline="0" dirty="0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800" b="0" i="0" u="none" strike="noStrike" baseline="0" dirty="0">
              <a:solidFill>
                <a:srgbClr val="3131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F8A856-ECAE-B802-FB3A-547F93533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73767"/>
              </p:ext>
            </p:extLst>
          </p:nvPr>
        </p:nvGraphicFramePr>
        <p:xfrm>
          <a:off x="228600" y="2092215"/>
          <a:ext cx="6745406" cy="3052972"/>
        </p:xfrm>
        <a:graphic>
          <a:graphicData uri="http://schemas.openxmlformats.org/drawingml/2006/table">
            <a:tbl>
              <a:tblPr/>
              <a:tblGrid>
                <a:gridCol w="1630094">
                  <a:extLst>
                    <a:ext uri="{9D8B030D-6E8A-4147-A177-3AD203B41FA5}">
                      <a16:colId xmlns:a16="http://schemas.microsoft.com/office/drawing/2014/main" val="3185466222"/>
                    </a:ext>
                  </a:extLst>
                </a:gridCol>
                <a:gridCol w="1580698">
                  <a:extLst>
                    <a:ext uri="{9D8B030D-6E8A-4147-A177-3AD203B41FA5}">
                      <a16:colId xmlns:a16="http://schemas.microsoft.com/office/drawing/2014/main" val="4173534764"/>
                    </a:ext>
                  </a:extLst>
                </a:gridCol>
                <a:gridCol w="1185523">
                  <a:extLst>
                    <a:ext uri="{9D8B030D-6E8A-4147-A177-3AD203B41FA5}">
                      <a16:colId xmlns:a16="http://schemas.microsoft.com/office/drawing/2014/main" val="255075237"/>
                    </a:ext>
                  </a:extLst>
                </a:gridCol>
                <a:gridCol w="2349091">
                  <a:extLst>
                    <a:ext uri="{9D8B030D-6E8A-4147-A177-3AD203B41FA5}">
                      <a16:colId xmlns:a16="http://schemas.microsoft.com/office/drawing/2014/main" val="2964392775"/>
                    </a:ext>
                  </a:extLst>
                </a:gridCol>
              </a:tblGrid>
              <a:tr h="4599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01_Quadruple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02_การยุติการตั้งครรภ์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76740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รับบริการ (คน)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รับบริการ (คน)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84715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77817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60202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0970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24976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783278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40838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616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C8A92C-BD55-DCF9-A3C6-5DC3B12E4894}"/>
              </a:ext>
            </a:extLst>
          </p:cNvPr>
          <p:cNvSpPr txBox="1"/>
          <p:nvPr/>
        </p:nvSpPr>
        <p:spPr>
          <a:xfrm>
            <a:off x="7455877" y="3062585"/>
            <a:ext cx="429335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</a:t>
            </a:r>
          </a:p>
          <a:p>
            <a:pPr algn="l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Syndrome:High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Risk</a:t>
            </a:r>
            <a:r>
              <a:rPr lang="th-TH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1,285 </a:t>
            </a:r>
            <a:r>
              <a:rPr lang="th-TH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10)</a:t>
            </a:r>
            <a:endParaRPr lang="th-TH" sz="1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</a:p>
          <a:p>
            <a:pPr algn="l"/>
            <a:r>
              <a:rPr lang="th-TH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รพ.พหลพลพยุหเสนา</a:t>
            </a:r>
          </a:p>
          <a:p>
            <a:pPr algn="l"/>
            <a:r>
              <a:rPr lang="th-TH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ศูนย์อนามัยที่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endParaRPr lang="th-TH" sz="1800" b="1" i="0" u="none" strike="noStrike" baseline="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745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549"/>
            <a:ext cx="10241111" cy="7803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จำนวนครั้งการให้บริการ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ป้องกันและควบคุมโรคโลหิตจาง</a:t>
            </a:r>
            <a:r>
              <a:rPr lang="th-TH" sz="2800" b="1" i="0" u="none" strike="noStrike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ธาลัสซี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เมีย</a:t>
            </a:r>
            <a:r>
              <a:rPr lang="th-TH" sz="2800" b="1" i="0" u="none" strike="noStrike" baseline="0" dirty="0">
                <a:solidFill>
                  <a:srgbClr val="3131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ในหญิงตั้งครรภ์</a:t>
            </a:r>
            <a:br>
              <a:rPr lang="th-TH" sz="2800" b="1" i="0" u="none" strike="noStrike" baseline="0" dirty="0">
                <a:solidFill>
                  <a:srgbClr val="3131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แยกรายจังหวัด รายบริการ ปี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262282"/>
              </p:ext>
            </p:extLst>
          </p:nvPr>
        </p:nvGraphicFramePr>
        <p:xfrm>
          <a:off x="105771" y="907993"/>
          <a:ext cx="11520633" cy="8575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5998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505998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3041143649"/>
                    </a:ext>
                  </a:extLst>
                </a:gridCol>
                <a:gridCol w="3028081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th-TH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เป้าหมายประเทศ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3,594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3,594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96,404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4016-1C28-7BFD-4B84-1402DB8E85C2}"/>
              </a:ext>
            </a:extLst>
          </p:cNvPr>
          <p:cNvSpPr txBox="1"/>
          <p:nvPr/>
        </p:nvSpPr>
        <p:spPr>
          <a:xfrm>
            <a:off x="307401" y="5310770"/>
            <a:ext cx="429335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</a:p>
          <a:p>
            <a:r>
              <a:rPr lang="th-TH" sz="1800" b="1" i="0" u="none" strike="noStrike" baseline="0" dirty="0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 และสามีคนไทย ทุกสิทธิหลักประกันสุขภาพ ที่มีผลการตรวจคัดกรอง</a:t>
            </a:r>
            <a:r>
              <a:rPr lang="th-TH" sz="1800" b="1" i="0" u="none" strike="noStrike" baseline="0" dirty="0" err="1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ธาลัสซี</a:t>
            </a:r>
            <a:r>
              <a:rPr lang="th-TH" sz="1800" b="1" i="0" u="none" strike="noStrike" baseline="0" dirty="0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เมียผิดปกติทั้งคู่</a:t>
            </a:r>
            <a:r>
              <a:rPr lang="th-TH" sz="1800" b="0" i="0" u="none" strike="noStrike" baseline="0" dirty="0">
                <a:solidFill>
                  <a:srgbClr val="1906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800" b="0" i="0" u="none" strike="noStrike" baseline="0" dirty="0">
              <a:solidFill>
                <a:srgbClr val="3131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ED84B7-B38E-0B20-3524-AAA394028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16852"/>
              </p:ext>
            </p:extLst>
          </p:nvPr>
        </p:nvGraphicFramePr>
        <p:xfrm>
          <a:off x="228600" y="1881920"/>
          <a:ext cx="5933222" cy="3328797"/>
        </p:xfrm>
        <a:graphic>
          <a:graphicData uri="http://schemas.openxmlformats.org/drawingml/2006/table">
            <a:tbl>
              <a:tblPr/>
              <a:tblGrid>
                <a:gridCol w="1595962">
                  <a:extLst>
                    <a:ext uri="{9D8B030D-6E8A-4147-A177-3AD203B41FA5}">
                      <a16:colId xmlns:a16="http://schemas.microsoft.com/office/drawing/2014/main" val="941282291"/>
                    </a:ext>
                  </a:extLst>
                </a:gridCol>
                <a:gridCol w="1595962">
                  <a:extLst>
                    <a:ext uri="{9D8B030D-6E8A-4147-A177-3AD203B41FA5}">
                      <a16:colId xmlns:a16="http://schemas.microsoft.com/office/drawing/2014/main" val="3076155837"/>
                    </a:ext>
                  </a:extLst>
                </a:gridCol>
                <a:gridCol w="1370649">
                  <a:extLst>
                    <a:ext uri="{9D8B030D-6E8A-4147-A177-3AD203B41FA5}">
                      <a16:colId xmlns:a16="http://schemas.microsoft.com/office/drawing/2014/main" val="2856363230"/>
                    </a:ext>
                  </a:extLst>
                </a:gridCol>
                <a:gridCol w="1370649">
                  <a:extLst>
                    <a:ext uri="{9D8B030D-6E8A-4147-A177-3AD203B41FA5}">
                      <a16:colId xmlns:a16="http://schemas.microsoft.com/office/drawing/2014/main" val="264344668"/>
                    </a:ext>
                  </a:extLst>
                </a:gridCol>
              </a:tblGrid>
              <a:tr h="5969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จำนวนหน่วยบริการ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01_Hb typing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03_การยุติการตั้งครรภ์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46997"/>
                  </a:ext>
                </a:extLst>
              </a:tr>
              <a:tr h="303544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Row Labels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จำนวนหน่วยบริการ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1221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15637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162645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29177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578699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84614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483374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620808"/>
                  </a:ext>
                </a:extLst>
              </a:tr>
              <a:tr h="303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0992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31F4FD-5D77-1332-BA36-53E16C839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33483"/>
              </p:ext>
            </p:extLst>
          </p:nvPr>
        </p:nvGraphicFramePr>
        <p:xfrm>
          <a:off x="7465324" y="2381683"/>
          <a:ext cx="4293355" cy="3406140"/>
        </p:xfrm>
        <a:graphic>
          <a:graphicData uri="http://schemas.openxmlformats.org/drawingml/2006/table">
            <a:tbl>
              <a:tblPr/>
              <a:tblGrid>
                <a:gridCol w="3350266">
                  <a:extLst>
                    <a:ext uri="{9D8B030D-6E8A-4147-A177-3AD203B41FA5}">
                      <a16:colId xmlns:a16="http://schemas.microsoft.com/office/drawing/2014/main" val="308461467"/>
                    </a:ext>
                  </a:extLst>
                </a:gridCol>
                <a:gridCol w="943089">
                  <a:extLst>
                    <a:ext uri="{9D8B030D-6E8A-4147-A177-3AD203B41FA5}">
                      <a16:colId xmlns:a16="http://schemas.microsoft.com/office/drawing/2014/main" val="42212270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Row Labels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282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10679: รพ.นครปฐม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85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10731: รพ.พหลพลพยุหเสนา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557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10734: รพ.สมุทรสาคร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99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10735: รพ.สมเด็จพระพุทธเลิศหล้า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9275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10737: รพ.ประจวบคีรีขันธ์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9179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11304: รพ.กระทุ่มแบน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785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11305: รพ.บ้านแพ้ว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323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11320: รพ.หัวหิน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8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12286: รพ.ส่งเสริมสุขภาพ ศูนย์อนามัยที่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9990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14625: ศูนย์วิทยาศาสตร์การแพทย์ที่ 5 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818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5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84B1E1-E514-D0BA-DC52-1C34661EC1B2}"/>
              </a:ext>
            </a:extLst>
          </p:cNvPr>
          <p:cNvSpPr txBox="1"/>
          <p:nvPr/>
        </p:nvSpPr>
        <p:spPr>
          <a:xfrm>
            <a:off x="7465324" y="1930088"/>
            <a:ext cx="347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ขนาดใหญ่ที่ให้บริการ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4BAA95B-61DE-96B1-EC8D-839FC4F2350F}"/>
              </a:ext>
            </a:extLst>
          </p:cNvPr>
          <p:cNvSpPr/>
          <p:nvPr/>
        </p:nvSpPr>
        <p:spPr>
          <a:xfrm>
            <a:off x="6496334" y="3930555"/>
            <a:ext cx="696036" cy="53226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8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945"/>
            <a:ext cx="10241111" cy="6429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จำนวนครั้งการให้บริการตรวจคัดกรองมะเร็งปากมดลูก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แยกรายจังหวัด รายบริการ ปี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3600" b="1" dirty="0">
              <a:solidFill>
                <a:schemeClr val="accent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32710"/>
              </p:ext>
            </p:extLst>
          </p:nvPr>
        </p:nvGraphicFramePr>
        <p:xfrm>
          <a:off x="228600" y="757237"/>
          <a:ext cx="11520633" cy="8575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5998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505998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3041143649"/>
                    </a:ext>
                  </a:extLst>
                </a:gridCol>
                <a:gridCol w="3028081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th-TH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เป้าหมายประเทศ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118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27,957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30,230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1,743,600 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4016-1C28-7BFD-4B84-1402DB8E85C2}"/>
              </a:ext>
            </a:extLst>
          </p:cNvPr>
          <p:cNvSpPr txBox="1"/>
          <p:nvPr/>
        </p:nvSpPr>
        <p:spPr>
          <a:xfrm>
            <a:off x="8671617" y="1729133"/>
            <a:ext cx="3138985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</a:p>
          <a:p>
            <a:r>
              <a:rPr lang="th-TH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หญิงไทย อายุ 30 –59 ปี ทุกสิทธิ </a:t>
            </a:r>
            <a:endParaRPr lang="th-TH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2)หญิงไทย อายุ15 -29 ปี กรณีที่มีความเสี่ยงสูงโดยรับบริการตรวจคัดกรอง 1ครั้ง ทุก ๆ 5ปี</a:t>
            </a:r>
            <a:r>
              <a:rPr lang="th-TH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800" b="0" i="0" u="none" strike="noStrike" baseline="0" dirty="0">
              <a:solidFill>
                <a:srgbClr val="3131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8F259-2B81-F4FB-10AC-D5A7A918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35775"/>
              </p:ext>
            </p:extLst>
          </p:nvPr>
        </p:nvGraphicFramePr>
        <p:xfrm>
          <a:off x="485775" y="1729133"/>
          <a:ext cx="7708899" cy="3844290"/>
        </p:xfrm>
        <a:graphic>
          <a:graphicData uri="http://schemas.openxmlformats.org/drawingml/2006/table">
            <a:tbl>
              <a:tblPr/>
              <a:tblGrid>
                <a:gridCol w="1018336">
                  <a:extLst>
                    <a:ext uri="{9D8B030D-6E8A-4147-A177-3AD203B41FA5}">
                      <a16:colId xmlns:a16="http://schemas.microsoft.com/office/drawing/2014/main" val="1562956401"/>
                    </a:ext>
                  </a:extLst>
                </a:gridCol>
                <a:gridCol w="732821">
                  <a:extLst>
                    <a:ext uri="{9D8B030D-6E8A-4147-A177-3AD203B41FA5}">
                      <a16:colId xmlns:a16="http://schemas.microsoft.com/office/drawing/2014/main" val="4217846084"/>
                    </a:ext>
                  </a:extLst>
                </a:gridCol>
                <a:gridCol w="1352429">
                  <a:extLst>
                    <a:ext uri="{9D8B030D-6E8A-4147-A177-3AD203B41FA5}">
                      <a16:colId xmlns:a16="http://schemas.microsoft.com/office/drawing/2014/main" val="1925765185"/>
                    </a:ext>
                  </a:extLst>
                </a:gridCol>
                <a:gridCol w="1398030">
                  <a:extLst>
                    <a:ext uri="{9D8B030D-6E8A-4147-A177-3AD203B41FA5}">
                      <a16:colId xmlns:a16="http://schemas.microsoft.com/office/drawing/2014/main" val="3153256049"/>
                    </a:ext>
                  </a:extLst>
                </a:gridCol>
                <a:gridCol w="1018336">
                  <a:extLst>
                    <a:ext uri="{9D8B030D-6E8A-4147-A177-3AD203B41FA5}">
                      <a16:colId xmlns:a16="http://schemas.microsoft.com/office/drawing/2014/main" val="1948267023"/>
                    </a:ext>
                  </a:extLst>
                </a:gridCol>
                <a:gridCol w="1018336">
                  <a:extLst>
                    <a:ext uri="{9D8B030D-6E8A-4147-A177-3AD203B41FA5}">
                      <a16:colId xmlns:a16="http://schemas.microsoft.com/office/drawing/2014/main" val="974240507"/>
                    </a:ext>
                  </a:extLst>
                </a:gridCol>
                <a:gridCol w="1170611">
                  <a:extLst>
                    <a:ext uri="{9D8B030D-6E8A-4147-A177-3AD203B41FA5}">
                      <a16:colId xmlns:a16="http://schemas.microsoft.com/office/drawing/2014/main" val="21590369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HPV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Pap Smear/VIA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ตรวจยืนยันมะเร็งปากมดลูก (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Colposcopy)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55632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HPV type 16/18)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(HPV14 high risk)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HR HPV type non 16/18</a:t>
                      </a:r>
                      <a:b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(HPV14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risk)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355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5,355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1,385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109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6,575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236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027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1,985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1363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1,125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55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1,363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7258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1,454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25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3,620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1,712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291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2,349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9445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17,560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10,397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537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DCA891-CA89-0FDC-1EF2-470471D692A5}"/>
              </a:ext>
            </a:extLst>
          </p:cNvPr>
          <p:cNvSpPr txBox="1"/>
          <p:nvPr/>
        </p:nvSpPr>
        <p:spPr>
          <a:xfrm>
            <a:off x="8671617" y="3429000"/>
            <a:ext cx="3138985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HPV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 ได้แก่ 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รพ.พหลพลพยุหเสนา 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รพ.นครปฐม 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รพ.บ้านโป่ง 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รพ.สมเด็จพระพุทธเลิศหล้า 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รพ.สมุทรสาคร , รพ.บ้านแพ้ว</a:t>
            </a:r>
          </a:p>
          <a:p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ต่อมาได้มีการประชุมร่วมกับ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เพื่อเพิ่มหน่วยตรวจ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HPV 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311646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31F2-DF1F-649C-A0D7-2DB278CE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FE01-1440-C849-ECA6-CEEC6BD0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8" y="2141537"/>
            <a:ext cx="105156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7265B-EF3B-DCCE-7315-8D5FE60D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1" y="365125"/>
            <a:ext cx="1115207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2157"/>
            <a:ext cx="10241111" cy="8325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รายชื่อห้องปฏิบัติการเครือข่ายตรวจคัดกรองมะเร็งปากมดลูก ด้วยวิธี </a:t>
            </a:r>
            <a:r>
              <a:rPr lang="en-US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HPV DNA testing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ในเขตพื้นที่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AB0FB-E1B3-A6E9-C49B-DD9669DB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909226"/>
            <a:ext cx="11002108" cy="5059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35C58-BF0F-3A56-9DEB-68FD9A96D9DE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กรมวิทยาศาสตร์การแพทย์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14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5451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8E55-96D5-7F93-0797-21FE31BA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241111" cy="6429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จำนวนครั้งการให้</a:t>
            </a:r>
            <a:r>
              <a:rPr lang="th-TH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บริการแว่นตาสำหรับเด็กที่มีภาวะสายตาผิดปกติ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แยกรายจังหวัด รายบริการ ปี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28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4AA18-E5BF-B55C-E53A-06062963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0"/>
            <a:ext cx="1950889" cy="7803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10FD3-5CDA-E941-9D39-C6A29B4F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631"/>
              </p:ext>
            </p:extLst>
          </p:nvPr>
        </p:nvGraphicFramePr>
        <p:xfrm>
          <a:off x="228600" y="757237"/>
          <a:ext cx="11520633" cy="8575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05998">
                  <a:extLst>
                    <a:ext uri="{9D8B030D-6E8A-4147-A177-3AD203B41FA5}">
                      <a16:colId xmlns:a16="http://schemas.microsoft.com/office/drawing/2014/main" val="1832222499"/>
                    </a:ext>
                  </a:extLst>
                </a:gridCol>
                <a:gridCol w="2505998">
                  <a:extLst>
                    <a:ext uri="{9D8B030D-6E8A-4147-A177-3AD203B41FA5}">
                      <a16:colId xmlns:a16="http://schemas.microsoft.com/office/drawing/2014/main" val="2177635700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796452318"/>
                    </a:ext>
                  </a:extLst>
                </a:gridCol>
                <a:gridCol w="1740278">
                  <a:extLst>
                    <a:ext uri="{9D8B030D-6E8A-4147-A177-3AD203B41FA5}">
                      <a16:colId xmlns:a16="http://schemas.microsoft.com/office/drawing/2014/main" val="3041143649"/>
                    </a:ext>
                  </a:extLst>
                </a:gridCol>
                <a:gridCol w="3028081">
                  <a:extLst>
                    <a:ext uri="{9D8B030D-6E8A-4147-A177-3AD203B41FA5}">
                      <a16:colId xmlns:a16="http://schemas.microsoft.com/office/drawing/2014/main" val="102469983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จำนวนคน</a:t>
                      </a:r>
                      <a:endParaRPr lang="th-TH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จำนวนครั้ง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cap="none" spc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เป้าหมายประเทศ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0603"/>
                  </a:ext>
                </a:extLst>
              </a:tr>
              <a:tr h="386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481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486</a:t>
                      </a:r>
                      <a:endParaRPr lang="th-TH" sz="2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10,210</a:t>
                      </a:r>
                      <a:endParaRPr lang="th-TH" sz="2400" b="1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74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5BB59C-2B59-6053-EF03-091BF7FAD8F0}"/>
              </a:ext>
            </a:extLst>
          </p:cNvPr>
          <p:cNvSpPr txBox="1"/>
          <p:nvPr/>
        </p:nvSpPr>
        <p:spPr>
          <a:xfrm>
            <a:off x="485775" y="6429375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ข้อมูลสำนักงานหลักประกันสุขภาพแห่งชาติ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https://medata.nhso.go.th/appcenter/mis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2566)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(ตามข้อมูลที่ส่งในปี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2565)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D72DA-8266-253D-50C3-4694C722F6E3}"/>
              </a:ext>
            </a:extLst>
          </p:cNvPr>
          <p:cNvSpPr txBox="1"/>
          <p:nvPr/>
        </p:nvSpPr>
        <p:spPr>
          <a:xfrm>
            <a:off x="7706160" y="3692808"/>
            <a:ext cx="4257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ข้อมูลเพิ่มเติม</a:t>
            </a:r>
          </a:p>
          <a:p>
            <a:pPr marL="342900" indent="-342900">
              <a:buAutoNum type="arabicPeriod"/>
            </a:pPr>
            <a:r>
              <a:rPr lang="th-TH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หน่วยที่สามารถให้บริการได้ จำนวน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 </a:t>
            </a:r>
            <a:r>
              <a:rPr lang="th-TH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4016-1C28-7BFD-4B84-1402DB8E85C2}"/>
              </a:ext>
            </a:extLst>
          </p:cNvPr>
          <p:cNvSpPr txBox="1"/>
          <p:nvPr/>
        </p:nvSpPr>
        <p:spPr>
          <a:xfrm>
            <a:off x="7670044" y="1969410"/>
            <a:ext cx="4293356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</a:p>
          <a:p>
            <a:r>
              <a:rPr lang="th-TH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เด็กไทยทุกสิทธิ อายุ 3 –12 ปีหรือ เด็กอนุบาล 1-เด็กนักเรียนชั้นประถมศึกษาปีที่ 6</a:t>
            </a:r>
            <a:r>
              <a:rPr lang="th-TH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endParaRPr lang="th-TH" sz="1800" b="0" i="0" u="none" strike="noStrike" baseline="0" dirty="0">
              <a:solidFill>
                <a:srgbClr val="3131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E74038-5341-953E-4319-7609B1CEE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7470"/>
              </p:ext>
            </p:extLst>
          </p:nvPr>
        </p:nvGraphicFramePr>
        <p:xfrm>
          <a:off x="228600" y="1669017"/>
          <a:ext cx="7227278" cy="4766160"/>
        </p:xfrm>
        <a:graphic>
          <a:graphicData uri="http://schemas.openxmlformats.org/drawingml/2006/table">
            <a:tbl>
              <a:tblPr/>
              <a:tblGrid>
                <a:gridCol w="2730918">
                  <a:extLst>
                    <a:ext uri="{9D8B030D-6E8A-4147-A177-3AD203B41FA5}">
                      <a16:colId xmlns:a16="http://schemas.microsoft.com/office/drawing/2014/main" val="2902044671"/>
                    </a:ext>
                  </a:extLst>
                </a:gridCol>
                <a:gridCol w="2248180">
                  <a:extLst>
                    <a:ext uri="{9D8B030D-6E8A-4147-A177-3AD203B41FA5}">
                      <a16:colId xmlns:a16="http://schemas.microsoft.com/office/drawing/2014/main" val="664951889"/>
                    </a:ext>
                  </a:extLst>
                </a:gridCol>
                <a:gridCol w="2248180">
                  <a:extLst>
                    <a:ext uri="{9D8B030D-6E8A-4147-A177-3AD203B41FA5}">
                      <a16:colId xmlns:a16="http://schemas.microsoft.com/office/drawing/2014/main" val="1674565868"/>
                    </a:ext>
                  </a:extLst>
                </a:gridCol>
              </a:tblGrid>
              <a:tr h="4514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 / หน่วยบริการ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01_เลนส์สายตาผิดปกติทั่วไป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lens)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02_เลนส์สายตาผิดปกติที่ต้องสั่งตัดพิเศษ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 lens)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167625"/>
                  </a:ext>
                </a:extLst>
              </a:tr>
              <a:tr h="22940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Row Labels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รับบริการ (คน)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รับบริการ (คน)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65944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20815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10731: รพ.พหลพลพยุหเสนา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8399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10732: รพ.มะการักษ์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198662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5759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10679: รพ.นครปฐม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805255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11473: รพ.เมตตาประชารักษ์(วัดไร่ขิง)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034552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810685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10737: รพ.ประจวบคีรีขันธ์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074518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82923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10677: รพ.ราชบุรี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53965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24489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10734: รพ.สมุทรสาคร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053746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11305: รพ.บ้านแพ้ว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24966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71089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10678: รพ.เจ้าพระยายมราช</a:t>
                      </a:r>
                    </a:p>
                  </a:txBody>
                  <a:tcPr marL="111004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49644"/>
                  </a:ext>
                </a:extLst>
              </a:tr>
              <a:tr h="229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392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7400" marR="7400" marT="7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7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4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1852</Words>
  <Application>Microsoft Office PowerPoint</Application>
  <PresentationFormat>Widescreen</PresentationFormat>
  <Paragraphs>462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TH Fah kwang</vt:lpstr>
      <vt:lpstr>TH Sarabun New</vt:lpstr>
      <vt:lpstr>TH SarabunPSK</vt:lpstr>
      <vt:lpstr>Office Theme</vt:lpstr>
      <vt:lpstr>การติดตาม กำกับ การบริการงานส่งเสริมป้องกันโรค ของหน่วยบริการใน พื้นที่ สปสช.เขต 5 ราชบุรี ปี 2565</vt:lpstr>
      <vt:lpstr>จำนวนครั้งการให้บริการ PPFS แยกรายสิทธิ รายบริการ สปสช.เขต 5 ปี 2565</vt:lpstr>
      <vt:lpstr>จำนวนครั้งการให้บริการฝากครรภ์แยกรายจังหวัด รายบริการ ปี 2565</vt:lpstr>
      <vt:lpstr>จำนวนครั้งการให้บริการป้องกันและควบคุมกลุ่มอาการดาวน์ในหญิงตั้งครรภ์ แยกรายจังหวัด รายบริการ ปี 2565</vt:lpstr>
      <vt:lpstr>จำนวนครั้งการให้บริการป้องกันและควบคุมโรคโลหิตจางธาลัสซีเมียในหญิงตั้งครรภ์ แยกรายจังหวัด รายบริการ ปี 2565</vt:lpstr>
      <vt:lpstr>จำนวนครั้งการให้บริการตรวจคัดกรองมะเร็งปากมดลูก แยกรายจังหวัด รายบริการ ปี 2565</vt:lpstr>
      <vt:lpstr>PowerPoint Presentation</vt:lpstr>
      <vt:lpstr>รายชื่อห้องปฏิบัติการเครือข่ายตรวจคัดกรองมะเร็งปากมดลูก ด้วยวิธี HPV DNA testing ในเขตพื้นที่ </vt:lpstr>
      <vt:lpstr>จำนวนครั้งการให้บริการแว่นตาสำหรับเด็กที่มีภาวะสายตาผิดปกติ แยกรายจังหวัด รายบริการ ปี 2565</vt:lpstr>
      <vt:lpstr>สรุปกรอบการบริการแว่นตาสำหรับเด็กที่มีภาวะสายตาผิดปกติ </vt:lpstr>
      <vt:lpstr>หน่วยตรวจตา  (Refraction unit)  และการกระจาย ของหน่วยบริการ  ในพื้นที่ สปสช.  เขต 5 ราชบุรี จำนวน 19 หน่วยบริการ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การชดเชยกรณีสูญเสียดวงตาจากการรักษาพยาบาล ของ  ผู้ป่วยสิทธิหลักประกันสุขภาพแห่งชาติ</dc:title>
  <dc:creator>nhso 122</dc:creator>
  <cp:lastModifiedBy>nhso 121</cp:lastModifiedBy>
  <cp:revision>24</cp:revision>
  <dcterms:created xsi:type="dcterms:W3CDTF">2022-03-07T07:42:33Z</dcterms:created>
  <dcterms:modified xsi:type="dcterms:W3CDTF">2023-01-16T07:59:32Z</dcterms:modified>
</cp:coreProperties>
</file>